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78" r:id="rId2"/>
    <p:sldId id="277" r:id="rId3"/>
    <p:sldId id="279" r:id="rId4"/>
    <p:sldId id="280" r:id="rId5"/>
    <p:sldId id="285" r:id="rId6"/>
    <p:sldId id="281" r:id="rId7"/>
    <p:sldId id="282" r:id="rId8"/>
    <p:sldId id="286" r:id="rId9"/>
    <p:sldId id="28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3" d="100"/>
          <a:sy n="63" d="100"/>
        </p:scale>
        <p:origin x="-315" y="-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665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873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85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117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4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84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2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463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504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88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26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09365-4B54-4213-8F28-B4217A84DB98}" type="datetimeFigureOut">
              <a:rPr lang="ru-RU" smtClean="0"/>
              <a:t>28.02.2026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ADA19-98EC-4B89-8F83-1C0E50553B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5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.pinimg.com/474x/b1/cb/bb/b1cbbbd9297e7e9bb23f52d8e95d5524.jpg?nii=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8200" y="767358"/>
            <a:ext cx="9882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МУНИЦИПАЛЬНОЕ  АВТОНОМНОЕ ДОШКОЛЬНОЕ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УЧЕРЕЖДЕНИЕ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№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18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“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РОДНИЧОК</a:t>
            </a:r>
            <a:r>
              <a:rPr lang="en-US" sz="2400" b="1" smtClean="0">
                <a:solidFill>
                  <a:srgbClr val="002060"/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”</a:t>
            </a:r>
            <a:endParaRPr lang="ru-RU" sz="2400" dirty="0">
              <a:latin typeface="Book Antiqua" panose="0204060205030503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62269" y="3166348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конкурса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«Читающая мама-читающая страна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«Семейные традиции, добрые сказки»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91724" y="5427671"/>
            <a:ext cx="4593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конкурса:       Семья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Папьзьян</a:t>
            </a:r>
            <a:endParaRPr lang="ru-RU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проекта:   Вовк Л.А.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19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i.pinimg.com/474x/b1/cb/bb/b1cbbbd9297e7e9bb23f52d8e95d5524.jpg?nii=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76873" y="1250303"/>
            <a:ext cx="737118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333333"/>
                </a:solidFill>
                <a:latin typeface="YS Text"/>
              </a:rPr>
              <a:t>«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YS Text"/>
              </a:rPr>
              <a:t>Чтение вслух — один из лучших способов приобщить ребёнка к книге. Это создаёт особую атмосферу доверия и близости между родителями и детьми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YS Text"/>
              </a:rPr>
              <a:t>».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YS Text"/>
              </a:rPr>
              <a:t> 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YS Text"/>
            </a:endParaRPr>
          </a:p>
          <a:p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YS Text"/>
            </a:endParaRPr>
          </a:p>
          <a:p>
            <a:pPr algn="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YS Text"/>
              </a:rPr>
              <a:t>Лев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YS Text"/>
              </a:rPr>
              <a:t>Николаевич Толстой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YS Text"/>
              </a:rPr>
              <a:t>, великий русский писатель и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YS Text"/>
              </a:rPr>
              <a:t>педагог</a:t>
            </a:r>
            <a:r>
              <a:rPr lang="ru-RU" sz="2400" dirty="0" smtClean="0">
                <a:solidFill>
                  <a:srgbClr val="333333"/>
                </a:solidFill>
                <a:latin typeface="YS Text"/>
              </a:rPr>
              <a:t>.</a:t>
            </a:r>
            <a:endParaRPr lang="ru-RU" sz="2400" dirty="0">
              <a:solidFill>
                <a:srgbClr val="333333"/>
              </a:solidFill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323126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70"/>
            <a:ext cx="12192000" cy="6842830"/>
          </a:xfrm>
        </p:spPr>
      </p:pic>
      <p:sp>
        <p:nvSpPr>
          <p:cNvPr id="7" name="Прямоугольник 6"/>
          <p:cNvSpPr/>
          <p:nvPr/>
        </p:nvSpPr>
        <p:spPr>
          <a:xfrm>
            <a:off x="280658" y="365125"/>
            <a:ext cx="85012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Развитие информационных технологий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изменили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отношение к чтению.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Взрослые предпочитают давать информацию детям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,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более прогрессивными способами.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Дети не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хотят сегодня читать. Легче посмотреть мультик или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фильм.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Но эта легкость мешает ребенку воспринимать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,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перерабатывать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,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анализировать информацию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,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больше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нет необходимости прикладывать собственные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усилия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.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Все готово и упаковано для быстрого употребления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Прогресс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приносит в нашу жизнь новые возможности,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но теряется при этом важнейшая традиция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,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традиция семейного чтения.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Source Sans Pro"/>
            </a:endParaRPr>
          </a:p>
          <a:p>
            <a:pPr marL="457200" indent="-457200">
              <a:buFont typeface="+mj-lt"/>
              <a:buAutoNum type="arabicPeriod"/>
            </a:pPr>
            <a:endParaRPr lang="ru-RU" sz="2000" dirty="0" smtClean="0">
              <a:solidFill>
                <a:srgbClr val="000000"/>
              </a:solidFill>
              <a:latin typeface="Source Sans Pro"/>
            </a:endParaRPr>
          </a:p>
          <a:p>
            <a:endParaRPr lang="ru-RU" sz="2000" b="1" dirty="0">
              <a:solidFill>
                <a:srgbClr val="000000"/>
              </a:solidFill>
              <a:effectLst/>
              <a:latin typeface="Source Sans Pro"/>
            </a:endParaRPr>
          </a:p>
        </p:txBody>
      </p:sp>
      <p:sp>
        <p:nvSpPr>
          <p:cNvPr id="8" name="AutoShape 2" descr="D:\Downloads\%D0%B6%D0%B6%D0%B6%D0%B6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030" y="3880893"/>
            <a:ext cx="4535786" cy="290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6642"/>
          </a:xfrm>
        </p:spPr>
      </p:pic>
      <p:sp>
        <p:nvSpPr>
          <p:cNvPr id="7" name="Прямоугольник 6"/>
          <p:cNvSpPr/>
          <p:nvPr/>
        </p:nvSpPr>
        <p:spPr>
          <a:xfrm>
            <a:off x="404389" y="566242"/>
            <a:ext cx="726389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Семейное чтение — это традиция совместного прочтения книг 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родителями 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 детьми с последующим обсуждением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. 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Такая традиция способствует укреплению семейных отношений.                   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</a:t>
            </a: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  <a:latin typeface="Source Sans Pro"/>
            </a:endParaRP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  <a:latin typeface="Source Sans Pro"/>
            </a:endParaRP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  <a:latin typeface="Source Sans Pro"/>
            </a:endParaRPr>
          </a:p>
          <a:p>
            <a:endParaRPr lang="ru-RU" dirty="0">
              <a:solidFill>
                <a:schemeClr val="accent2">
                  <a:lumMod val="50000"/>
                </a:schemeClr>
              </a:solidFill>
              <a:latin typeface="Source Sans Pro"/>
            </a:endParaRPr>
          </a:p>
          <a:p>
            <a:endParaRPr lang="ru-RU" dirty="0" smtClean="0">
              <a:solidFill>
                <a:schemeClr val="accent2">
                  <a:lumMod val="50000"/>
                </a:schemeClr>
              </a:solidFill>
              <a:latin typeface="YS Geo"/>
            </a:endParaRP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Эффект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: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 ребёнок чувствует себя любимым и 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значимым.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Source Sans Pro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7940" y="2389673"/>
            <a:ext cx="86370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 формирует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 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атмосферу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 доверия и безопасности;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        оставляет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 тёплые воспоминания на всю жизнь.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       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даёт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 темы для обсуждения и обмена мнениями;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Source Sans Pro"/>
              </a:rPr>
              <a:t>         создаёт ритуал совместного времяпрепровождения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</a:rPr>
              <a:t>;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Segoe Print" panose="02000600000000000000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3633" y="4273237"/>
            <a:ext cx="4942625" cy="269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5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2259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16871" y="220615"/>
            <a:ext cx="650944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Самая первая книга появляется в раннем детстве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и это сказка.</a:t>
            </a:r>
          </a:p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Благодаря сказкам ребенок получает информацию о добре и зле, дружбе и предательстве, правде и лжи. Сказка закладывает моральные и социальные ценности, понятия, что есть хорошо, а что – плохо.</a:t>
            </a:r>
          </a:p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Чтение сказок – важный воспитательный момент, поскольку в сказках хранится многовековая мудрость.</a:t>
            </a:r>
          </a:p>
          <a:p>
            <a:pPr algn="just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Слушающий сказку ребенок никогда не будет равнодушным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 будет переживать и  радоваться за сказочных героев.</a:t>
            </a:r>
          </a:p>
        </p:txBody>
      </p:sp>
      <p:pic>
        <p:nvPicPr>
          <p:cNvPr id="6" name="Picture 2" descr="https://cdn2.static1-sima-land.com/items/2423717/3/700-n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409" y="3259248"/>
            <a:ext cx="5613148" cy="359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61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1424" y="525101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05347" y="648065"/>
            <a:ext cx="4734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YS Geo"/>
              </a:rPr>
              <a:t>. Почему это важно: развитие речи и языка</a:t>
            </a:r>
            <a:endParaRPr lang="ru-RU" b="1" dirty="0">
              <a:effectLst/>
              <a:latin typeface="YS Geo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573722"/>
            <a:ext cx="6980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YS Geo"/>
              </a:rPr>
              <a:t>ПОЧЕМУ ЭТО ТАК ВАЖНО И КАК ВЛИЯЕТ РАЗВИВАЕТ ЧТЕНИЕ</a:t>
            </a:r>
            <a:r>
              <a:rPr lang="ru-RU" b="1" dirty="0">
                <a:latin typeface="YS Geo"/>
              </a:rPr>
              <a:t> </a:t>
            </a:r>
            <a:endParaRPr lang="ru-RU" b="1" dirty="0">
              <a:effectLst/>
              <a:latin typeface="YS Geo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86827" y="878186"/>
            <a:ext cx="82160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YS Geo"/>
              </a:rPr>
              <a:t>1 Влияние</a:t>
            </a:r>
            <a:r>
              <a:rPr lang="ru-RU" b="1" dirty="0">
                <a:latin typeface="YS Geo"/>
              </a:rPr>
              <a:t> на речь ребёнка:</a:t>
            </a:r>
            <a:endParaRPr lang="ru-RU" dirty="0">
              <a:latin typeface="YS Ge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YS Geo"/>
              </a:rPr>
              <a:t>обогащение словарного запаса;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YS Geo"/>
              </a:rPr>
              <a:t>освоение правильной грамматики и интонации;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YS Geo"/>
              </a:rPr>
              <a:t>развитие фонематического слуха (умение различать звуки);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YS Geo"/>
              </a:rPr>
              <a:t>улучшение навыков устной и письменной речи</a:t>
            </a:r>
            <a:r>
              <a:rPr lang="ru-RU" dirty="0" smtClean="0">
                <a:latin typeface="YS Geo"/>
              </a:rPr>
              <a:t>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05347" y="2659978"/>
            <a:ext cx="8369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YS Geo"/>
              </a:rPr>
              <a:t>логическое</a:t>
            </a:r>
            <a:r>
              <a:rPr lang="ru-RU" dirty="0">
                <a:latin typeface="YS Geo"/>
              </a:rPr>
              <a:t> мышление (анализ сюжета, причинно‑следственные связи);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YS Geo"/>
              </a:rPr>
              <a:t>воображение и фантазию (ребёнок «видит» образы в голове);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YS Geo"/>
              </a:rPr>
              <a:t>память</a:t>
            </a:r>
            <a:r>
              <a:rPr lang="ru-RU" dirty="0">
                <a:latin typeface="YS Geo"/>
              </a:rPr>
              <a:t> и внимание (удержание сюжета в памяти, слежение за развитием событий);</a:t>
            </a:r>
            <a:endParaRPr lang="ru-RU" b="1" i="0" dirty="0">
              <a:effectLst/>
              <a:latin typeface="YS Geo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86827" y="3490974"/>
            <a:ext cx="7582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YS Geo"/>
            </a:endParaRPr>
          </a:p>
          <a:p>
            <a:r>
              <a:rPr lang="ru-RU" b="1" dirty="0">
                <a:latin typeface="YS Geo"/>
              </a:rPr>
              <a:t> </a:t>
            </a:r>
            <a:endParaRPr lang="ru-RU" b="1" dirty="0">
              <a:effectLst/>
              <a:latin typeface="YS Geo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86827" y="453754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YS Geo"/>
              </a:rPr>
              <a:t>учат различать добро и зло через поступки героев;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YS Geo"/>
              </a:rPr>
              <a:t>развивают </a:t>
            </a:r>
            <a:r>
              <a:rPr lang="ru-RU" dirty="0" err="1">
                <a:latin typeface="YS Geo"/>
              </a:rPr>
              <a:t>эмпатию</a:t>
            </a:r>
            <a:r>
              <a:rPr lang="ru-RU" dirty="0">
                <a:latin typeface="YS Geo"/>
              </a:rPr>
              <a:t> (способность сопереживать);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YS Geo"/>
              </a:rPr>
              <a:t>помогают понять свои и чужие эмоции;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YS Geo"/>
              </a:rPr>
              <a:t>закладывают основы морали и ценностей.</a:t>
            </a:r>
            <a:endParaRPr lang="ru-RU" b="0" i="0" dirty="0">
              <a:effectLst/>
              <a:latin typeface="YS Geo"/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124" y="-7004"/>
            <a:ext cx="12353124" cy="6865004"/>
          </a:xfrm>
        </p:spPr>
      </p:pic>
      <p:sp>
        <p:nvSpPr>
          <p:cNvPr id="16" name="Прямоугольник 15"/>
          <p:cNvSpPr/>
          <p:nvPr/>
        </p:nvSpPr>
        <p:spPr>
          <a:xfrm>
            <a:off x="597159" y="111727"/>
            <a:ext cx="91900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ЧТЕНИЕ ВЛИЯЕТ НА РАЗНЫЕ СФЕРЫ РАЗВИТИЯ РЕБЕНКА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YS Geo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8457" y="988179"/>
            <a:ext cx="112048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1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Влияет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 на речь ребёнка: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YS Ge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обогащение словарного запаса;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освоение правильной грамматики и интонации;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развитие фонематического слуха (умение различать звуки);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улучшение навыков устной и письменной речи.  </a:t>
            </a:r>
          </a:p>
          <a:p>
            <a:endParaRPr lang="ru-RU" dirty="0">
              <a:latin typeface="YS Geo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64499" y="2525630"/>
            <a:ext cx="61131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2 Интеллектуальное и творческое развитие </a:t>
            </a:r>
          </a:p>
          <a:p>
            <a:endParaRPr lang="ru-RU" b="1" dirty="0">
              <a:solidFill>
                <a:schemeClr val="accent2">
                  <a:lumMod val="50000"/>
                </a:schemeClr>
              </a:solidFill>
              <a:latin typeface="YS Geo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55169" y="2943578"/>
            <a:ext cx="83229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воображение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 и фантазию (ребёнок «видит» образы в голове);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память и внимание (удержание сюжета в памяти, слежение за развитием событий);</a:t>
            </a:r>
          </a:p>
          <a:p>
            <a:pPr marL="0" lvl="2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логическое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 мышление (анализ сюжета, причинно‑следственные связи);</a:t>
            </a:r>
          </a:p>
          <a:p>
            <a:endParaRPr lang="ru-RU" b="1" dirty="0">
              <a:latin typeface="YS Geo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05347" y="4549676"/>
            <a:ext cx="10030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учат различать добро и зло через поступки героев;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развивают 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YS Geo"/>
              </a:rPr>
              <a:t>эмпатию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 (способность сопереживать);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помогают понять свои и чужие эмоции;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закладывают основы морали и ценностей.</a:t>
            </a:r>
            <a:endParaRPr lang="ru-RU" b="0" i="0" dirty="0">
              <a:solidFill>
                <a:schemeClr val="accent2">
                  <a:lumMod val="50000"/>
                </a:schemeClr>
              </a:solidFill>
              <a:effectLst/>
              <a:latin typeface="YS Geo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28246" y="4242743"/>
            <a:ext cx="5584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YS Geo"/>
              </a:rPr>
              <a:t> 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3 Эмоциональное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 и нравственное воспитание</a:t>
            </a:r>
            <a:endParaRPr lang="ru-RU" b="1" dirty="0">
              <a:solidFill>
                <a:schemeClr val="accent2">
                  <a:lumMod val="50000"/>
                </a:schemeClr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362767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 Эмоциональное и нравственное воспитание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7446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6170" y="658574"/>
            <a:ext cx="54049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4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Социализация и адаптация в обществе</a:t>
            </a:r>
            <a:endParaRPr lang="ru-RU" b="1" dirty="0">
              <a:solidFill>
                <a:schemeClr val="accent2">
                  <a:lumMod val="50000"/>
                </a:schemeClr>
              </a:solidFill>
              <a:effectLst/>
              <a:latin typeface="YS Geo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1321355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Навыки, которые даёт чтение: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YS Ge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умение слушать и слышать других;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способность аргументировать свою точку зрения;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понимание социальных норм и правил;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уверенность в общении (благодаря расширению кругозора).</a:t>
            </a:r>
            <a:endParaRPr lang="ru-RU" b="0" i="0" dirty="0">
              <a:solidFill>
                <a:schemeClr val="accent2">
                  <a:lumMod val="50000"/>
                </a:schemeClr>
              </a:solidFill>
              <a:effectLst/>
              <a:latin typeface="YS Geo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329324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Результат: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 дети, с которыми читали в семье, легче находят общий язык со сверстниками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21520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 rot="10800000" flipV="1">
            <a:off x="407406" y="943884"/>
            <a:ext cx="94246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Сказка — это мощный инструмент воспитания и развития.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Она формирует личность, учит добру, развивает речь, мышление и эмоции.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Правильно подобранная сказка может стать другом и наставником на всю жизнь.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Призыв: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 Читайте сказки детям — дарите им волшебство и мудрость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!</a:t>
            </a:r>
            <a:endParaRPr lang="ru-RU" sz="2000" b="0" dirty="0">
              <a:solidFill>
                <a:schemeClr val="accent2">
                  <a:lumMod val="50000"/>
                </a:schemeClr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384716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428"/>
            <a:ext cx="12191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90123" y="647137"/>
            <a:ext cx="12204072" cy="3309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YS Geo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Практические советы для родителей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/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  <a:latin typeface="YS Geo"/>
              </a:rPr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Как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организовать семейное чтение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YS Geo"/>
              </a:rPr>
              <a:t>: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  <a:latin typeface="YS Geo"/>
            </a:endParaRP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Выбирайте книги по возрасту и интересам ребёнка.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Читайте эмоционально, с интонацией.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Обсуждайте сюжет: 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«Как ты думаешь, почему герой так поступил?»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YS Geo"/>
            </a:endParaRP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Используйте иллюстрации: рассматривайте, описывайте, придумывайте истории.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Делайте перерывы, если ребёнок устал.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Превращайте чтение в игру: инсценируйте отрывки, рисуйте героев.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YS Geo"/>
              </a:rPr>
              <a:t>Будьте примером: пусть ребёнок видит, что вы тоже любите читать.</a:t>
            </a:r>
            <a:endParaRPr lang="ru-RU" b="0" i="0" dirty="0">
              <a:solidFill>
                <a:schemeClr val="accent2">
                  <a:lumMod val="50000"/>
                </a:schemeClr>
              </a:solidFill>
              <a:effectLst/>
              <a:latin typeface="YS Geo"/>
            </a:endParaRPr>
          </a:p>
        </p:txBody>
      </p:sp>
    </p:spTree>
    <p:extLst>
      <p:ext uri="{BB962C8B-B14F-4D97-AF65-F5344CB8AC3E}">
        <p14:creationId xmlns:p14="http://schemas.microsoft.com/office/powerpoint/2010/main" val="53679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307</Words>
  <Application>Microsoft Office PowerPoint</Application>
  <PresentationFormat>Произвольный</PresentationFormat>
  <Paragraphs>86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 ЧИТАЮЩАЯ МАМА</dc:title>
  <dc:creator>Odinchelovek1@yandex.ru</dc:creator>
  <cp:lastModifiedBy>user</cp:lastModifiedBy>
  <cp:revision>73</cp:revision>
  <dcterms:created xsi:type="dcterms:W3CDTF">2025-03-13T03:37:08Z</dcterms:created>
  <dcterms:modified xsi:type="dcterms:W3CDTF">2026-02-28T15:54:37Z</dcterms:modified>
</cp:coreProperties>
</file>